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Roboto Medium" panose="020B0604020202020204" charset="0"/>
      <p:regular r:id="rId16"/>
    </p:embeddedFont>
    <p:embeddedFont>
      <p:font typeface="Roboto" panose="020B0604020202020204" charset="0"/>
      <p:regular r:id="rId17"/>
    </p:embeddedFont>
    <p:embeddedFont>
      <p:font typeface="Calibri" panose="020F050202020403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8" d="100"/>
          <a:sy n="78" d="100"/>
        </p:scale>
        <p:origin x="2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789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27058"/>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FFFFFF"/>
                </a:solidFill>
                <a:latin typeface="Roboto Medium" pitchFamily="34" charset="0"/>
                <a:ea typeface="Roboto Medium" pitchFamily="34" charset="-122"/>
                <a:cs typeface="Roboto Medium" pitchFamily="34" charset="-120"/>
              </a:rPr>
              <a:t>Movie Recommendation System</a:t>
            </a:r>
            <a:endParaRPr lang="en-US" sz="6150" dirty="0"/>
          </a:p>
        </p:txBody>
      </p:sp>
      <p:sp>
        <p:nvSpPr>
          <p:cNvPr id="4" name="Text 1"/>
          <p:cNvSpPr/>
          <p:nvPr/>
        </p:nvSpPr>
        <p:spPr>
          <a:xfrm>
            <a:off x="793790" y="4501872"/>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A content-based movie recommendation system uses the features and attributes of films, such as genre, director, actors, and plot, to suggest new movies that are similar to ones a user has enjoyed in the past. This approach focuses on the intrinsic properties of the movies themselves.</a:t>
            </a:r>
            <a:endParaRPr lang="en-US" sz="1750" dirty="0"/>
          </a:p>
        </p:txBody>
      </p:sp>
      <p:sp>
        <p:nvSpPr>
          <p:cNvPr id="5" name="Text 2"/>
          <p:cNvSpPr/>
          <p:nvPr/>
        </p:nvSpPr>
        <p:spPr>
          <a:xfrm>
            <a:off x="793790" y="6293644"/>
            <a:ext cx="5670590" cy="708779"/>
          </a:xfrm>
          <a:prstGeom prst="rect">
            <a:avLst/>
          </a:prstGeom>
          <a:noFill/>
          <a:ln/>
        </p:spPr>
        <p:txBody>
          <a:bodyPr wrap="none" lIns="0" tIns="0" rIns="0" bIns="0" rtlCol="0" anchor="t"/>
          <a:lstStyle/>
          <a:p>
            <a:pPr marL="0" indent="0">
              <a:lnSpc>
                <a:spcPts val="5550"/>
              </a:lnSpc>
              <a:buNone/>
            </a:pPr>
            <a:endParaRPr lang="en-US" sz="4450"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09707" y="401836"/>
            <a:ext cx="3641288" cy="455057"/>
          </a:xfrm>
          <a:prstGeom prst="rect">
            <a:avLst/>
          </a:prstGeom>
          <a:noFill/>
          <a:ln/>
        </p:spPr>
        <p:txBody>
          <a:bodyPr wrap="none" lIns="0" tIns="0" rIns="0" bIns="0" rtlCol="0" anchor="t"/>
          <a:lstStyle/>
          <a:p>
            <a:pPr marL="0" indent="0">
              <a:lnSpc>
                <a:spcPts val="3550"/>
              </a:lnSpc>
              <a:buNone/>
            </a:pPr>
            <a:r>
              <a:rPr lang="en-US" sz="2850" dirty="0">
                <a:solidFill>
                  <a:srgbClr val="FFFFFF"/>
                </a:solidFill>
                <a:latin typeface="Roboto Medium" pitchFamily="34" charset="0"/>
                <a:ea typeface="Roboto Medium" pitchFamily="34" charset="-122"/>
                <a:cs typeface="Roboto Medium" pitchFamily="34" charset="-120"/>
              </a:rPr>
              <a:t>Output</a:t>
            </a:r>
            <a:endParaRPr lang="en-US" sz="2850" dirty="0"/>
          </a:p>
        </p:txBody>
      </p:sp>
      <p:pic>
        <p:nvPicPr>
          <p:cNvPr id="3" name="Image 0" descr="preencoded.png"/>
          <p:cNvPicPr>
            <a:picLocks noChangeAspect="1"/>
          </p:cNvPicPr>
          <p:nvPr/>
        </p:nvPicPr>
        <p:blipFill>
          <a:blip r:embed="rId3"/>
          <a:stretch>
            <a:fillRect/>
          </a:stretch>
        </p:blipFill>
        <p:spPr>
          <a:xfrm>
            <a:off x="509707" y="1075373"/>
            <a:ext cx="7428428" cy="5298162"/>
          </a:xfrm>
          <a:prstGeom prst="rect">
            <a:avLst/>
          </a:prstGeom>
        </p:spPr>
      </p:pic>
      <p:pic>
        <p:nvPicPr>
          <p:cNvPr id="4" name="Image 1" descr="preencoded.png"/>
          <p:cNvPicPr>
            <a:picLocks noChangeAspect="1"/>
          </p:cNvPicPr>
          <p:nvPr/>
        </p:nvPicPr>
        <p:blipFill>
          <a:blip r:embed="rId4"/>
          <a:stretch>
            <a:fillRect/>
          </a:stretch>
        </p:blipFill>
        <p:spPr>
          <a:xfrm>
            <a:off x="509707" y="6537365"/>
            <a:ext cx="364093" cy="364093"/>
          </a:xfrm>
          <a:prstGeom prst="rect">
            <a:avLst/>
          </a:prstGeom>
        </p:spPr>
      </p:pic>
      <p:sp>
        <p:nvSpPr>
          <p:cNvPr id="5" name="Text 1"/>
          <p:cNvSpPr/>
          <p:nvPr/>
        </p:nvSpPr>
        <p:spPr>
          <a:xfrm>
            <a:off x="509707" y="7047071"/>
            <a:ext cx="2072997" cy="227528"/>
          </a:xfrm>
          <a:prstGeom prst="rect">
            <a:avLst/>
          </a:prstGeom>
          <a:noFill/>
          <a:ln/>
        </p:spPr>
        <p:txBody>
          <a:bodyPr wrap="none" lIns="0" tIns="0" rIns="0" bIns="0" rtlCol="0" anchor="t"/>
          <a:lstStyle/>
          <a:p>
            <a:pPr marL="0" indent="0" algn="l">
              <a:lnSpc>
                <a:spcPts val="1750"/>
              </a:lnSpc>
              <a:buNone/>
            </a:pPr>
            <a:r>
              <a:rPr lang="en-US" sz="1400" dirty="0">
                <a:solidFill>
                  <a:srgbClr val="CFD0D8"/>
                </a:solidFill>
                <a:latin typeface="Roboto Medium" pitchFamily="34" charset="0"/>
                <a:ea typeface="Roboto Medium" pitchFamily="34" charset="-122"/>
                <a:cs typeface="Roboto Medium" pitchFamily="34" charset="-120"/>
              </a:rPr>
              <a:t>Movie Recommendations</a:t>
            </a:r>
            <a:endParaRPr lang="en-US" sz="1400" dirty="0"/>
          </a:p>
        </p:txBody>
      </p:sp>
      <p:sp>
        <p:nvSpPr>
          <p:cNvPr id="6" name="Text 2"/>
          <p:cNvSpPr/>
          <p:nvPr/>
        </p:nvSpPr>
        <p:spPr>
          <a:xfrm>
            <a:off x="509707" y="7361992"/>
            <a:ext cx="4391263" cy="465773"/>
          </a:xfrm>
          <a:prstGeom prst="rect">
            <a:avLst/>
          </a:prstGeom>
          <a:noFill/>
          <a:ln/>
        </p:spPr>
        <p:txBody>
          <a:bodyPr wrap="square" lIns="0" tIns="0" rIns="0" bIns="0" rtlCol="0" anchor="t"/>
          <a:lstStyle/>
          <a:p>
            <a:pPr marL="0" indent="0" algn="l">
              <a:lnSpc>
                <a:spcPts val="1800"/>
              </a:lnSpc>
              <a:buNone/>
            </a:pPr>
            <a:r>
              <a:rPr lang="en-US" sz="1100" dirty="0">
                <a:solidFill>
                  <a:srgbClr val="CFD0D8"/>
                </a:solidFill>
                <a:latin typeface="Roboto" pitchFamily="34" charset="0"/>
                <a:ea typeface="Roboto" pitchFamily="34" charset="-122"/>
                <a:cs typeface="Roboto" pitchFamily="34" charset="-120"/>
              </a:rPr>
              <a:t>The system presents a list of movie suggestions based on the user's preferences.</a:t>
            </a:r>
            <a:endParaRPr lang="en-US" sz="1100" dirty="0"/>
          </a:p>
        </p:txBody>
      </p:sp>
      <p:pic>
        <p:nvPicPr>
          <p:cNvPr id="7" name="Image 2" descr="preencoded.png"/>
          <p:cNvPicPr>
            <a:picLocks noChangeAspect="1"/>
          </p:cNvPicPr>
          <p:nvPr/>
        </p:nvPicPr>
        <p:blipFill>
          <a:blip r:embed="rId5"/>
          <a:stretch>
            <a:fillRect/>
          </a:stretch>
        </p:blipFill>
        <p:spPr>
          <a:xfrm>
            <a:off x="5119449" y="6537365"/>
            <a:ext cx="364093" cy="364093"/>
          </a:xfrm>
          <a:prstGeom prst="rect">
            <a:avLst/>
          </a:prstGeom>
        </p:spPr>
      </p:pic>
      <p:sp>
        <p:nvSpPr>
          <p:cNvPr id="8" name="Text 3"/>
          <p:cNvSpPr/>
          <p:nvPr/>
        </p:nvSpPr>
        <p:spPr>
          <a:xfrm>
            <a:off x="5119449" y="7047071"/>
            <a:ext cx="1998940" cy="227528"/>
          </a:xfrm>
          <a:prstGeom prst="rect">
            <a:avLst/>
          </a:prstGeom>
          <a:noFill/>
          <a:ln/>
        </p:spPr>
        <p:txBody>
          <a:bodyPr wrap="none" lIns="0" tIns="0" rIns="0" bIns="0" rtlCol="0" anchor="t"/>
          <a:lstStyle/>
          <a:p>
            <a:pPr marL="0" indent="0" algn="l">
              <a:lnSpc>
                <a:spcPts val="1750"/>
              </a:lnSpc>
              <a:buNone/>
            </a:pPr>
            <a:r>
              <a:rPr lang="en-US" sz="1400" dirty="0">
                <a:solidFill>
                  <a:srgbClr val="CFD0D8"/>
                </a:solidFill>
                <a:latin typeface="Roboto Medium" pitchFamily="34" charset="0"/>
                <a:ea typeface="Roboto Medium" pitchFamily="34" charset="-122"/>
                <a:cs typeface="Roboto Medium" pitchFamily="34" charset="-120"/>
              </a:rPr>
              <a:t>Personalized Experience</a:t>
            </a:r>
            <a:endParaRPr lang="en-US" sz="1400" dirty="0"/>
          </a:p>
        </p:txBody>
      </p:sp>
      <p:sp>
        <p:nvSpPr>
          <p:cNvPr id="9" name="Text 4"/>
          <p:cNvSpPr/>
          <p:nvPr/>
        </p:nvSpPr>
        <p:spPr>
          <a:xfrm>
            <a:off x="5119449" y="7361992"/>
            <a:ext cx="4391382" cy="465773"/>
          </a:xfrm>
          <a:prstGeom prst="rect">
            <a:avLst/>
          </a:prstGeom>
          <a:noFill/>
          <a:ln/>
        </p:spPr>
        <p:txBody>
          <a:bodyPr wrap="square" lIns="0" tIns="0" rIns="0" bIns="0" rtlCol="0" anchor="t"/>
          <a:lstStyle/>
          <a:p>
            <a:pPr marL="0" indent="0" algn="l">
              <a:lnSpc>
                <a:spcPts val="1800"/>
              </a:lnSpc>
              <a:buNone/>
            </a:pPr>
            <a:r>
              <a:rPr lang="en-US" sz="1100" dirty="0">
                <a:solidFill>
                  <a:srgbClr val="CFD0D8"/>
                </a:solidFill>
                <a:latin typeface="Roboto" pitchFamily="34" charset="0"/>
                <a:ea typeface="Roboto" pitchFamily="34" charset="-122"/>
                <a:cs typeface="Roboto" pitchFamily="34" charset="-120"/>
              </a:rPr>
              <a:t>Recommendations are tailored to each individual user's tastes and viewing history.</a:t>
            </a:r>
            <a:endParaRPr lang="en-US" sz="1100" dirty="0"/>
          </a:p>
        </p:txBody>
      </p:sp>
      <p:pic>
        <p:nvPicPr>
          <p:cNvPr id="10" name="Image 3" descr="preencoded.png"/>
          <p:cNvPicPr>
            <a:picLocks noChangeAspect="1"/>
          </p:cNvPicPr>
          <p:nvPr/>
        </p:nvPicPr>
        <p:blipFill>
          <a:blip r:embed="rId6"/>
          <a:stretch>
            <a:fillRect/>
          </a:stretch>
        </p:blipFill>
        <p:spPr>
          <a:xfrm>
            <a:off x="9729311" y="6537365"/>
            <a:ext cx="364093" cy="364093"/>
          </a:xfrm>
          <a:prstGeom prst="rect">
            <a:avLst/>
          </a:prstGeom>
        </p:spPr>
      </p:pic>
      <p:sp>
        <p:nvSpPr>
          <p:cNvPr id="11" name="Text 5"/>
          <p:cNvSpPr/>
          <p:nvPr/>
        </p:nvSpPr>
        <p:spPr>
          <a:xfrm>
            <a:off x="9729311" y="7047071"/>
            <a:ext cx="2052757" cy="227528"/>
          </a:xfrm>
          <a:prstGeom prst="rect">
            <a:avLst/>
          </a:prstGeom>
          <a:noFill/>
          <a:ln/>
        </p:spPr>
        <p:txBody>
          <a:bodyPr wrap="none" lIns="0" tIns="0" rIns="0" bIns="0" rtlCol="0" anchor="t"/>
          <a:lstStyle/>
          <a:p>
            <a:pPr marL="0" indent="0" algn="l">
              <a:lnSpc>
                <a:spcPts val="1750"/>
              </a:lnSpc>
              <a:buNone/>
            </a:pPr>
            <a:r>
              <a:rPr lang="en-US" sz="1400" dirty="0">
                <a:solidFill>
                  <a:srgbClr val="CFD0D8"/>
                </a:solidFill>
                <a:latin typeface="Roboto Medium" pitchFamily="34" charset="0"/>
                <a:ea typeface="Roboto Medium" pitchFamily="34" charset="-122"/>
                <a:cs typeface="Roboto Medium" pitchFamily="34" charset="-120"/>
              </a:rPr>
              <a:t>Discovery of New Movies</a:t>
            </a:r>
            <a:endParaRPr lang="en-US" sz="1400" dirty="0"/>
          </a:p>
        </p:txBody>
      </p:sp>
      <p:sp>
        <p:nvSpPr>
          <p:cNvPr id="12" name="Text 6"/>
          <p:cNvSpPr/>
          <p:nvPr/>
        </p:nvSpPr>
        <p:spPr>
          <a:xfrm>
            <a:off x="9729311" y="7361992"/>
            <a:ext cx="4391263" cy="465773"/>
          </a:xfrm>
          <a:prstGeom prst="rect">
            <a:avLst/>
          </a:prstGeom>
          <a:noFill/>
          <a:ln/>
        </p:spPr>
        <p:txBody>
          <a:bodyPr wrap="square" lIns="0" tIns="0" rIns="0" bIns="0" rtlCol="0" anchor="t"/>
          <a:lstStyle/>
          <a:p>
            <a:pPr marL="0" indent="0" algn="l">
              <a:lnSpc>
                <a:spcPts val="1800"/>
              </a:lnSpc>
              <a:buNone/>
            </a:pPr>
            <a:r>
              <a:rPr lang="en-US" sz="1100" dirty="0">
                <a:solidFill>
                  <a:srgbClr val="CFD0D8"/>
                </a:solidFill>
                <a:latin typeface="Roboto" pitchFamily="34" charset="0"/>
                <a:ea typeface="Roboto" pitchFamily="34" charset="-122"/>
                <a:cs typeface="Roboto" pitchFamily="34" charset="-120"/>
              </a:rPr>
              <a:t>The system introduces users to movies they may not have found on their own.</a:t>
            </a:r>
            <a:endParaRPr lang="en-US" sz="110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80000"/>
            </a:srgbClr>
          </a:solidFill>
          <a:ln/>
        </p:spPr>
      </p:sp>
      <p:sp>
        <p:nvSpPr>
          <p:cNvPr id="4" name="Text 1"/>
          <p:cNvSpPr/>
          <p:nvPr/>
        </p:nvSpPr>
        <p:spPr>
          <a:xfrm>
            <a:off x="793790" y="2021919"/>
            <a:ext cx="7980402"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Advantages and Disadvantages</a:t>
            </a:r>
            <a:endParaRPr lang="en-US" sz="4450" dirty="0"/>
          </a:p>
        </p:txBody>
      </p:sp>
      <p:sp>
        <p:nvSpPr>
          <p:cNvPr id="5" name="Shape 2"/>
          <p:cNvSpPr/>
          <p:nvPr/>
        </p:nvSpPr>
        <p:spPr>
          <a:xfrm>
            <a:off x="793790" y="3070860"/>
            <a:ext cx="6408063" cy="3136702"/>
          </a:xfrm>
          <a:prstGeom prst="roundRect">
            <a:avLst>
              <a:gd name="adj" fmla="val 3037"/>
            </a:avLst>
          </a:prstGeom>
          <a:solidFill>
            <a:srgbClr val="182567"/>
          </a:solidFill>
          <a:ln w="7620">
            <a:solidFill>
              <a:srgbClr val="313E80"/>
            </a:solidFill>
            <a:prstDash val="solid"/>
          </a:ln>
        </p:spPr>
      </p:sp>
      <p:sp>
        <p:nvSpPr>
          <p:cNvPr id="6" name="Text 3"/>
          <p:cNvSpPr/>
          <p:nvPr/>
        </p:nvSpPr>
        <p:spPr>
          <a:xfrm>
            <a:off x="1028224" y="33052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Advantages</a:t>
            </a:r>
            <a:endParaRPr lang="en-US" sz="2200" dirty="0"/>
          </a:p>
        </p:txBody>
      </p:sp>
      <p:sp>
        <p:nvSpPr>
          <p:cNvPr id="7" name="Text 4"/>
          <p:cNvSpPr/>
          <p:nvPr/>
        </p:nvSpPr>
        <p:spPr>
          <a:xfrm>
            <a:off x="1028224" y="3795713"/>
            <a:ext cx="5939195" cy="217741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Our movie recommendation system offers personalized suggestions tailored to each user's preferences, helping them discover new films they're likely to enjoy. It leverages advanced machine learning algorithms to analyze user data and movie metadata, providing accurate and relevant recommendations.</a:t>
            </a:r>
            <a:endParaRPr lang="en-US" sz="1750" dirty="0"/>
          </a:p>
        </p:txBody>
      </p:sp>
      <p:sp>
        <p:nvSpPr>
          <p:cNvPr id="8" name="Shape 5"/>
          <p:cNvSpPr/>
          <p:nvPr/>
        </p:nvSpPr>
        <p:spPr>
          <a:xfrm>
            <a:off x="7428667" y="3070860"/>
            <a:ext cx="6408063" cy="3136702"/>
          </a:xfrm>
          <a:prstGeom prst="roundRect">
            <a:avLst>
              <a:gd name="adj" fmla="val 3037"/>
            </a:avLst>
          </a:prstGeom>
          <a:solidFill>
            <a:srgbClr val="182567"/>
          </a:solidFill>
          <a:ln w="7620">
            <a:solidFill>
              <a:srgbClr val="313E80"/>
            </a:solidFill>
            <a:prstDash val="solid"/>
          </a:ln>
        </p:spPr>
      </p:sp>
      <p:sp>
        <p:nvSpPr>
          <p:cNvPr id="9" name="Text 6"/>
          <p:cNvSpPr/>
          <p:nvPr/>
        </p:nvSpPr>
        <p:spPr>
          <a:xfrm>
            <a:off x="7663101" y="33052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Disadvantages</a:t>
            </a:r>
            <a:endParaRPr lang="en-US" sz="2200" dirty="0"/>
          </a:p>
        </p:txBody>
      </p:sp>
      <p:sp>
        <p:nvSpPr>
          <p:cNvPr id="10" name="Text 7"/>
          <p:cNvSpPr/>
          <p:nvPr/>
        </p:nvSpPr>
        <p:spPr>
          <a:xfrm>
            <a:off x="7663101" y="3795713"/>
            <a:ext cx="5939195" cy="217741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The system requires a large and comprehensive movie database to ensure accurate recommendations. Maintaining and updating this database can be resource-intensive. User privacy concerns may arise as the system collects and analyzes user data to generate personalized suggestions.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8126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Conclusion</a:t>
            </a:r>
            <a:endParaRPr lang="en-US" sz="4450" dirty="0"/>
          </a:p>
        </p:txBody>
      </p:sp>
      <p:pic>
        <p:nvPicPr>
          <p:cNvPr id="4" name="Image 1" descr="preencoded.png"/>
          <p:cNvPicPr>
            <a:picLocks noChangeAspect="1"/>
          </p:cNvPicPr>
          <p:nvPr/>
        </p:nvPicPr>
        <p:blipFill>
          <a:blip r:embed="rId4"/>
          <a:stretch>
            <a:fillRect/>
          </a:stretch>
        </p:blipFill>
        <p:spPr>
          <a:xfrm>
            <a:off x="793790" y="4530209"/>
            <a:ext cx="4347567" cy="907256"/>
          </a:xfrm>
          <a:prstGeom prst="rect">
            <a:avLst/>
          </a:prstGeom>
        </p:spPr>
      </p:pic>
      <p:sp>
        <p:nvSpPr>
          <p:cNvPr id="5" name="Text 1"/>
          <p:cNvSpPr/>
          <p:nvPr/>
        </p:nvSpPr>
        <p:spPr>
          <a:xfrm>
            <a:off x="1020604" y="5777627"/>
            <a:ext cx="3310533"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Improved User Experience</a:t>
            </a:r>
            <a:endParaRPr lang="en-US" sz="2200" dirty="0"/>
          </a:p>
        </p:txBody>
      </p:sp>
      <p:sp>
        <p:nvSpPr>
          <p:cNvPr id="6" name="Text 2"/>
          <p:cNvSpPr/>
          <p:nvPr/>
        </p:nvSpPr>
        <p:spPr>
          <a:xfrm>
            <a:off x="1020604" y="6268045"/>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The content-based recommendation system enhances the movie discovery process for users.</a:t>
            </a:r>
            <a:endParaRPr lang="en-US" sz="1750" dirty="0"/>
          </a:p>
        </p:txBody>
      </p:sp>
      <p:pic>
        <p:nvPicPr>
          <p:cNvPr id="7" name="Image 2" descr="preencoded.png"/>
          <p:cNvPicPr>
            <a:picLocks noChangeAspect="1"/>
          </p:cNvPicPr>
          <p:nvPr/>
        </p:nvPicPr>
        <p:blipFill>
          <a:blip r:embed="rId5"/>
          <a:stretch>
            <a:fillRect/>
          </a:stretch>
        </p:blipFill>
        <p:spPr>
          <a:xfrm>
            <a:off x="5141357" y="4530209"/>
            <a:ext cx="4347567" cy="907256"/>
          </a:xfrm>
          <a:prstGeom prst="rect">
            <a:avLst/>
          </a:prstGeom>
        </p:spPr>
      </p:pic>
      <p:sp>
        <p:nvSpPr>
          <p:cNvPr id="8" name="Text 3"/>
          <p:cNvSpPr/>
          <p:nvPr/>
        </p:nvSpPr>
        <p:spPr>
          <a:xfrm>
            <a:off x="5368171" y="5777627"/>
            <a:ext cx="2912031"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Increased Engagement</a:t>
            </a:r>
            <a:endParaRPr lang="en-US" sz="2200" dirty="0"/>
          </a:p>
        </p:txBody>
      </p:sp>
      <p:sp>
        <p:nvSpPr>
          <p:cNvPr id="9" name="Text 4"/>
          <p:cNvSpPr/>
          <p:nvPr/>
        </p:nvSpPr>
        <p:spPr>
          <a:xfrm>
            <a:off x="5368171" y="6268045"/>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Relevant recommendations lead to higher user engagement and satisfaction with the platform.</a:t>
            </a:r>
            <a:endParaRPr lang="en-US" sz="1750" dirty="0"/>
          </a:p>
        </p:txBody>
      </p:sp>
      <p:pic>
        <p:nvPicPr>
          <p:cNvPr id="10" name="Image 3" descr="preencoded.png"/>
          <p:cNvPicPr>
            <a:picLocks noChangeAspect="1"/>
          </p:cNvPicPr>
          <p:nvPr/>
        </p:nvPicPr>
        <p:blipFill>
          <a:blip r:embed="rId6"/>
          <a:stretch>
            <a:fillRect/>
          </a:stretch>
        </p:blipFill>
        <p:spPr>
          <a:xfrm>
            <a:off x="9488924" y="4530209"/>
            <a:ext cx="4347567" cy="907256"/>
          </a:xfrm>
          <a:prstGeom prst="rect">
            <a:avLst/>
          </a:prstGeom>
        </p:spPr>
      </p:pic>
      <p:sp>
        <p:nvSpPr>
          <p:cNvPr id="11" name="Text 5"/>
          <p:cNvSpPr/>
          <p:nvPr/>
        </p:nvSpPr>
        <p:spPr>
          <a:xfrm>
            <a:off x="9715738" y="5777627"/>
            <a:ext cx="2956441"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Competitive Advantage</a:t>
            </a:r>
            <a:endParaRPr lang="en-US" sz="2200" dirty="0"/>
          </a:p>
        </p:txBody>
      </p:sp>
      <p:sp>
        <p:nvSpPr>
          <p:cNvPr id="12" name="Text 6"/>
          <p:cNvSpPr/>
          <p:nvPr/>
        </p:nvSpPr>
        <p:spPr>
          <a:xfrm>
            <a:off x="9715738" y="6268045"/>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Effective movie recommendations can provide a strategic advantage for entertainment platforms.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sp>
        <p:nvSpPr>
          <p:cNvPr id="3" name="Text 0"/>
          <p:cNvSpPr/>
          <p:nvPr/>
        </p:nvSpPr>
        <p:spPr>
          <a:xfrm>
            <a:off x="793790" y="3625691"/>
            <a:ext cx="5727621" cy="978218"/>
          </a:xfrm>
          <a:prstGeom prst="rect">
            <a:avLst/>
          </a:prstGeom>
          <a:noFill/>
          <a:ln/>
        </p:spPr>
        <p:txBody>
          <a:bodyPr wrap="none" lIns="0" tIns="0" rIns="0" bIns="0" rtlCol="0" anchor="t"/>
          <a:lstStyle/>
          <a:p>
            <a:pPr marL="0" indent="0">
              <a:lnSpc>
                <a:spcPts val="7700"/>
              </a:lnSpc>
              <a:buNone/>
            </a:pPr>
            <a:r>
              <a:rPr lang="en-US" sz="6150" b="1" i="1" dirty="0">
                <a:solidFill>
                  <a:srgbClr val="FFFFFF"/>
                </a:solidFill>
                <a:latin typeface="Roboto Medium" pitchFamily="34" charset="0"/>
                <a:ea typeface="Roboto Medium" pitchFamily="34" charset="-122"/>
                <a:cs typeface="Roboto Medium" pitchFamily="34" charset="-120"/>
              </a:rPr>
              <a:t>Thank you!</a:t>
            </a:r>
            <a:endParaRPr lang="en-US" sz="6150"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1597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Team Members</a:t>
            </a:r>
            <a:endParaRPr lang="en-US" sz="4450" dirty="0"/>
          </a:p>
        </p:txBody>
      </p:sp>
      <p:sp>
        <p:nvSpPr>
          <p:cNvPr id="3" name="Text 1"/>
          <p:cNvSpPr/>
          <p:nvPr/>
        </p:nvSpPr>
        <p:spPr>
          <a:xfrm>
            <a:off x="793790" y="327838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K.DURGA PRASAD</a:t>
            </a:r>
            <a:endParaRPr lang="en-US" sz="1750" dirty="0"/>
          </a:p>
        </p:txBody>
      </p:sp>
      <p:sp>
        <p:nvSpPr>
          <p:cNvPr id="4" name="Text 2"/>
          <p:cNvSpPr/>
          <p:nvPr/>
        </p:nvSpPr>
        <p:spPr>
          <a:xfrm>
            <a:off x="793790" y="389643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M.PRANAY SANKAR</a:t>
            </a:r>
            <a:endParaRPr lang="en-US" sz="1750" dirty="0"/>
          </a:p>
        </p:txBody>
      </p:sp>
      <p:sp>
        <p:nvSpPr>
          <p:cNvPr id="5" name="Text 3"/>
          <p:cNvSpPr/>
          <p:nvPr/>
        </p:nvSpPr>
        <p:spPr>
          <a:xfrm>
            <a:off x="793790" y="451449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D.BHANU</a:t>
            </a:r>
            <a:endParaRPr lang="en-US" sz="1750" dirty="0"/>
          </a:p>
        </p:txBody>
      </p:sp>
      <p:sp>
        <p:nvSpPr>
          <p:cNvPr id="6" name="Text 4"/>
          <p:cNvSpPr/>
          <p:nvPr/>
        </p:nvSpPr>
        <p:spPr>
          <a:xfrm>
            <a:off x="793790" y="513254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K.HARIKA SRI</a:t>
            </a:r>
            <a:endParaRPr lang="en-US" sz="1750" dirty="0"/>
          </a:p>
        </p:txBody>
      </p:sp>
      <p:sp>
        <p:nvSpPr>
          <p:cNvPr id="7" name="Text 5"/>
          <p:cNvSpPr/>
          <p:nvPr/>
        </p:nvSpPr>
        <p:spPr>
          <a:xfrm>
            <a:off x="793790" y="5750600"/>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CH.V ADITHYA</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1082802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Introduction to Recommendation Systems:</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Personalization</a:t>
            </a:r>
            <a:endParaRPr lang="en-US" sz="2200" dirty="0"/>
          </a:p>
        </p:txBody>
      </p:sp>
      <p:sp>
        <p:nvSpPr>
          <p:cNvPr id="4" name="Text 2"/>
          <p:cNvSpPr/>
          <p:nvPr/>
        </p:nvSpPr>
        <p:spPr>
          <a:xfrm>
            <a:off x="793790"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Recommendation systems analyze user preferences and behaviors to provide customized suggestions.</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Discover New Content</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These systems help users find relevant movies, shows, products, or services they may not have discovered on their own.</a:t>
            </a:r>
            <a:endParaRPr lang="en-US" sz="1750" dirty="0"/>
          </a:p>
        </p:txBody>
      </p:sp>
      <p:sp>
        <p:nvSpPr>
          <p:cNvPr id="7" name="Text 5"/>
          <p:cNvSpPr/>
          <p:nvPr/>
        </p:nvSpPr>
        <p:spPr>
          <a:xfrm>
            <a:off x="9872067" y="3634264"/>
            <a:ext cx="2855833"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Improved Engagement</a:t>
            </a:r>
            <a:endParaRPr lang="en-US" sz="2200" dirty="0"/>
          </a:p>
        </p:txBody>
      </p:sp>
      <p:sp>
        <p:nvSpPr>
          <p:cNvPr id="8" name="Text 6"/>
          <p:cNvSpPr/>
          <p:nvPr/>
        </p:nvSpPr>
        <p:spPr>
          <a:xfrm>
            <a:off x="9872067"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Relevant recommendations increase the likelihood that users will engage with and enjoy the suggested content.</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2886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Abstract</a:t>
            </a:r>
            <a:endParaRPr lang="en-US" sz="4450" dirty="0"/>
          </a:p>
        </p:txBody>
      </p:sp>
      <p:sp>
        <p:nvSpPr>
          <p:cNvPr id="4" name="Shape 1"/>
          <p:cNvSpPr/>
          <p:nvPr/>
        </p:nvSpPr>
        <p:spPr>
          <a:xfrm>
            <a:off x="6280190" y="2477810"/>
            <a:ext cx="3664863" cy="2410897"/>
          </a:xfrm>
          <a:prstGeom prst="roundRect">
            <a:avLst>
              <a:gd name="adj" fmla="val 3952"/>
            </a:avLst>
          </a:prstGeom>
          <a:solidFill>
            <a:srgbClr val="182567"/>
          </a:solidFill>
          <a:ln w="7620">
            <a:solidFill>
              <a:srgbClr val="313E80"/>
            </a:solidFill>
            <a:prstDash val="solid"/>
          </a:ln>
        </p:spPr>
      </p:sp>
      <p:sp>
        <p:nvSpPr>
          <p:cNvPr id="5" name="Text 2"/>
          <p:cNvSpPr/>
          <p:nvPr/>
        </p:nvSpPr>
        <p:spPr>
          <a:xfrm>
            <a:off x="6514624" y="2712244"/>
            <a:ext cx="3171944"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Content-Based Approach</a:t>
            </a:r>
            <a:endParaRPr lang="en-US" sz="2200" dirty="0"/>
          </a:p>
        </p:txBody>
      </p:sp>
      <p:sp>
        <p:nvSpPr>
          <p:cNvPr id="6" name="Text 3"/>
          <p:cNvSpPr/>
          <p:nvPr/>
        </p:nvSpPr>
        <p:spPr>
          <a:xfrm>
            <a:off x="6514624" y="3202662"/>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This system recommends movies based on their intrinsic features, such as genre, director, and actors.</a:t>
            </a:r>
            <a:endParaRPr lang="en-US" sz="1750" dirty="0"/>
          </a:p>
        </p:txBody>
      </p:sp>
      <p:sp>
        <p:nvSpPr>
          <p:cNvPr id="7" name="Shape 4"/>
          <p:cNvSpPr/>
          <p:nvPr/>
        </p:nvSpPr>
        <p:spPr>
          <a:xfrm>
            <a:off x="10171867" y="2477810"/>
            <a:ext cx="3664863" cy="2410897"/>
          </a:xfrm>
          <a:prstGeom prst="roundRect">
            <a:avLst>
              <a:gd name="adj" fmla="val 3952"/>
            </a:avLst>
          </a:prstGeom>
          <a:solidFill>
            <a:srgbClr val="182567"/>
          </a:solidFill>
          <a:ln w="7620">
            <a:solidFill>
              <a:srgbClr val="313E80"/>
            </a:solidFill>
            <a:prstDash val="solid"/>
          </a:ln>
        </p:spPr>
      </p:sp>
      <p:sp>
        <p:nvSpPr>
          <p:cNvPr id="8" name="Text 5"/>
          <p:cNvSpPr/>
          <p:nvPr/>
        </p:nvSpPr>
        <p:spPr>
          <a:xfrm>
            <a:off x="10406301" y="271224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User Profiles</a:t>
            </a:r>
            <a:endParaRPr lang="en-US" sz="2200" dirty="0"/>
          </a:p>
        </p:txBody>
      </p:sp>
      <p:sp>
        <p:nvSpPr>
          <p:cNvPr id="9" name="Text 6"/>
          <p:cNvSpPr/>
          <p:nvPr/>
        </p:nvSpPr>
        <p:spPr>
          <a:xfrm>
            <a:off x="10406301" y="3202662"/>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The system creates user profiles by analyzing their viewing history and preferences.</a:t>
            </a:r>
            <a:endParaRPr lang="en-US" sz="1750" dirty="0"/>
          </a:p>
        </p:txBody>
      </p:sp>
      <p:sp>
        <p:nvSpPr>
          <p:cNvPr id="10" name="Shape 7"/>
          <p:cNvSpPr/>
          <p:nvPr/>
        </p:nvSpPr>
        <p:spPr>
          <a:xfrm>
            <a:off x="6280190" y="5115520"/>
            <a:ext cx="7556421" cy="1685092"/>
          </a:xfrm>
          <a:prstGeom prst="roundRect">
            <a:avLst>
              <a:gd name="adj" fmla="val 5654"/>
            </a:avLst>
          </a:prstGeom>
          <a:solidFill>
            <a:srgbClr val="182567"/>
          </a:solidFill>
          <a:ln w="7620">
            <a:solidFill>
              <a:srgbClr val="313E80"/>
            </a:solidFill>
            <a:prstDash val="solid"/>
          </a:ln>
        </p:spPr>
      </p:sp>
      <p:sp>
        <p:nvSpPr>
          <p:cNvPr id="11" name="Text 8"/>
          <p:cNvSpPr/>
          <p:nvPr/>
        </p:nvSpPr>
        <p:spPr>
          <a:xfrm>
            <a:off x="6514624" y="534995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Similarity Matching</a:t>
            </a:r>
            <a:endParaRPr lang="en-US" sz="2200" dirty="0"/>
          </a:p>
        </p:txBody>
      </p:sp>
      <p:sp>
        <p:nvSpPr>
          <p:cNvPr id="12" name="Text 9"/>
          <p:cNvSpPr/>
          <p:nvPr/>
        </p:nvSpPr>
        <p:spPr>
          <a:xfrm>
            <a:off x="6514624" y="5840373"/>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Movies are recommended based on their similarity to the user's favorite films.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8825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Objectives of a Movie Recommendation System</a:t>
            </a:r>
            <a:endParaRPr lang="en-US" sz="4450" dirty="0"/>
          </a:p>
        </p:txBody>
      </p:sp>
      <p:sp>
        <p:nvSpPr>
          <p:cNvPr id="4" name="Shape 1"/>
          <p:cNvSpPr/>
          <p:nvPr/>
        </p:nvSpPr>
        <p:spPr>
          <a:xfrm>
            <a:off x="793790" y="3301127"/>
            <a:ext cx="510302" cy="510302"/>
          </a:xfrm>
          <a:prstGeom prst="roundRect">
            <a:avLst>
              <a:gd name="adj" fmla="val 18669"/>
            </a:avLst>
          </a:prstGeom>
          <a:solidFill>
            <a:srgbClr val="182567"/>
          </a:solidFill>
          <a:ln w="7620">
            <a:solidFill>
              <a:srgbClr val="313E80"/>
            </a:solidFill>
            <a:prstDash val="solid"/>
          </a:ln>
        </p:spPr>
      </p:sp>
      <p:sp>
        <p:nvSpPr>
          <p:cNvPr id="5" name="Text 2"/>
          <p:cNvSpPr/>
          <p:nvPr/>
        </p:nvSpPr>
        <p:spPr>
          <a:xfrm>
            <a:off x="952262" y="3386138"/>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1</a:t>
            </a:r>
            <a:endParaRPr lang="en-US" sz="2650" dirty="0"/>
          </a:p>
        </p:txBody>
      </p:sp>
      <p:sp>
        <p:nvSpPr>
          <p:cNvPr id="6" name="Text 3"/>
          <p:cNvSpPr/>
          <p:nvPr/>
        </p:nvSpPr>
        <p:spPr>
          <a:xfrm>
            <a:off x="1530906" y="33011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Accurate Suggestions</a:t>
            </a:r>
            <a:endParaRPr lang="en-US" sz="2200" dirty="0"/>
          </a:p>
        </p:txBody>
      </p:sp>
      <p:sp>
        <p:nvSpPr>
          <p:cNvPr id="7" name="Text 4"/>
          <p:cNvSpPr/>
          <p:nvPr/>
        </p:nvSpPr>
        <p:spPr>
          <a:xfrm>
            <a:off x="1530906" y="3791545"/>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Provide movie recommendations that closely match the user's tastes and preferences.</a:t>
            </a:r>
            <a:endParaRPr lang="en-US" sz="1750" dirty="0"/>
          </a:p>
        </p:txBody>
      </p:sp>
      <p:sp>
        <p:nvSpPr>
          <p:cNvPr id="8" name="Shape 5"/>
          <p:cNvSpPr/>
          <p:nvPr/>
        </p:nvSpPr>
        <p:spPr>
          <a:xfrm>
            <a:off x="4685467" y="3301127"/>
            <a:ext cx="510302" cy="510302"/>
          </a:xfrm>
          <a:prstGeom prst="roundRect">
            <a:avLst>
              <a:gd name="adj" fmla="val 18669"/>
            </a:avLst>
          </a:prstGeom>
          <a:solidFill>
            <a:srgbClr val="182567"/>
          </a:solidFill>
          <a:ln w="7620">
            <a:solidFill>
              <a:srgbClr val="313E80"/>
            </a:solidFill>
            <a:prstDash val="solid"/>
          </a:ln>
        </p:spPr>
      </p:sp>
      <p:sp>
        <p:nvSpPr>
          <p:cNvPr id="9" name="Text 6"/>
          <p:cNvSpPr/>
          <p:nvPr/>
        </p:nvSpPr>
        <p:spPr>
          <a:xfrm>
            <a:off x="4843939" y="3386138"/>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2</a:t>
            </a:r>
            <a:endParaRPr lang="en-US" sz="2650" dirty="0"/>
          </a:p>
        </p:txBody>
      </p:sp>
      <p:sp>
        <p:nvSpPr>
          <p:cNvPr id="10" name="Text 7"/>
          <p:cNvSpPr/>
          <p:nvPr/>
        </p:nvSpPr>
        <p:spPr>
          <a:xfrm>
            <a:off x="5422583" y="33011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Diversity</a:t>
            </a:r>
            <a:endParaRPr lang="en-US" sz="2200" dirty="0"/>
          </a:p>
        </p:txBody>
      </p:sp>
      <p:sp>
        <p:nvSpPr>
          <p:cNvPr id="11" name="Text 8"/>
          <p:cNvSpPr/>
          <p:nvPr/>
        </p:nvSpPr>
        <p:spPr>
          <a:xfrm>
            <a:off x="5422583" y="3791545"/>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Introduce users to a variety of movies they may not have discovered on their own.</a:t>
            </a:r>
            <a:endParaRPr lang="en-US" sz="1750" dirty="0"/>
          </a:p>
        </p:txBody>
      </p:sp>
      <p:sp>
        <p:nvSpPr>
          <p:cNvPr id="12" name="Shape 9"/>
          <p:cNvSpPr/>
          <p:nvPr/>
        </p:nvSpPr>
        <p:spPr>
          <a:xfrm>
            <a:off x="793790" y="5725120"/>
            <a:ext cx="510302" cy="510302"/>
          </a:xfrm>
          <a:prstGeom prst="roundRect">
            <a:avLst>
              <a:gd name="adj" fmla="val 18669"/>
            </a:avLst>
          </a:prstGeom>
          <a:solidFill>
            <a:srgbClr val="182567"/>
          </a:solidFill>
          <a:ln w="7620">
            <a:solidFill>
              <a:srgbClr val="313E80"/>
            </a:solidFill>
            <a:prstDash val="solid"/>
          </a:ln>
        </p:spPr>
      </p:sp>
      <p:sp>
        <p:nvSpPr>
          <p:cNvPr id="13" name="Text 10"/>
          <p:cNvSpPr/>
          <p:nvPr/>
        </p:nvSpPr>
        <p:spPr>
          <a:xfrm>
            <a:off x="952262" y="5810131"/>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3</a:t>
            </a:r>
            <a:endParaRPr lang="en-US" sz="2650" dirty="0"/>
          </a:p>
        </p:txBody>
      </p:sp>
      <p:sp>
        <p:nvSpPr>
          <p:cNvPr id="14" name="Text 11"/>
          <p:cNvSpPr/>
          <p:nvPr/>
        </p:nvSpPr>
        <p:spPr>
          <a:xfrm>
            <a:off x="1530906" y="5725120"/>
            <a:ext cx="3310533"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Improved User Experience</a:t>
            </a:r>
            <a:endParaRPr lang="en-US" sz="2200" dirty="0"/>
          </a:p>
        </p:txBody>
      </p:sp>
      <p:sp>
        <p:nvSpPr>
          <p:cNvPr id="15" name="Text 12"/>
          <p:cNvSpPr/>
          <p:nvPr/>
        </p:nvSpPr>
        <p:spPr>
          <a:xfrm>
            <a:off x="1530906" y="6215539"/>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Enhance the overall movie discovery and selection process for the user.</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962983"/>
            <a:ext cx="8148399"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Previous Projects based on this:</a:t>
            </a:r>
            <a:endParaRPr lang="en-US" sz="4450" dirty="0"/>
          </a:p>
        </p:txBody>
      </p:sp>
      <p:sp>
        <p:nvSpPr>
          <p:cNvPr id="3" name="Text 1"/>
          <p:cNvSpPr/>
          <p:nvPr/>
        </p:nvSpPr>
        <p:spPr>
          <a:xfrm>
            <a:off x="793790" y="3125391"/>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MovieLens</a:t>
            </a:r>
            <a:r>
              <a:rPr lang="en-US" sz="1750" dirty="0">
                <a:solidFill>
                  <a:srgbClr val="CFD0D8"/>
                </a:solidFill>
                <a:latin typeface="Roboto" pitchFamily="34" charset="0"/>
                <a:ea typeface="Roboto" pitchFamily="34" charset="-122"/>
                <a:cs typeface="Roboto" pitchFamily="34" charset="-120"/>
              </a:rPr>
              <a:t> - A popular open-source movie recommendation system that allows users to rate and receive recommendations based on collaborative filtering.</a:t>
            </a:r>
            <a:endParaRPr lang="en-US" sz="1750" dirty="0"/>
          </a:p>
        </p:txBody>
      </p:sp>
      <p:sp>
        <p:nvSpPr>
          <p:cNvPr id="4" name="Text 2"/>
          <p:cNvSpPr/>
          <p:nvPr/>
        </p:nvSpPr>
        <p:spPr>
          <a:xfrm>
            <a:off x="793790" y="3930491"/>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Netflix Recommendation System</a:t>
            </a:r>
            <a:r>
              <a:rPr lang="en-US" sz="1750" dirty="0">
                <a:solidFill>
                  <a:srgbClr val="CFD0D8"/>
                </a:solidFill>
                <a:latin typeface="Roboto" pitchFamily="34" charset="0"/>
                <a:ea typeface="Roboto" pitchFamily="34" charset="-122"/>
                <a:cs typeface="Roboto" pitchFamily="34" charset="-120"/>
              </a:rPr>
              <a:t> - Netflix's proprietary algorithm that uses a combination of collaborative and content-based filtering to suggest titles a user is likely to enjoy.</a:t>
            </a:r>
            <a:endParaRPr lang="en-US" sz="1750" dirty="0"/>
          </a:p>
        </p:txBody>
      </p:sp>
      <p:sp>
        <p:nvSpPr>
          <p:cNvPr id="5" name="Text 3"/>
          <p:cNvSpPr/>
          <p:nvPr/>
        </p:nvSpPr>
        <p:spPr>
          <a:xfrm>
            <a:off x="793790" y="4735592"/>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IMDb Recommendation Engine</a:t>
            </a:r>
            <a:r>
              <a:rPr lang="en-US" sz="1750" dirty="0">
                <a:solidFill>
                  <a:srgbClr val="CFD0D8"/>
                </a:solidFill>
                <a:latin typeface="Roboto" pitchFamily="34" charset="0"/>
                <a:ea typeface="Roboto" pitchFamily="34" charset="-122"/>
                <a:cs typeface="Roboto" pitchFamily="34" charset="-120"/>
              </a:rPr>
              <a:t> - IMDb's recommendation system that provides personalized suggestions based on a user's viewing history and ratings.</a:t>
            </a:r>
            <a:endParaRPr lang="en-US" sz="1750" dirty="0"/>
          </a:p>
        </p:txBody>
      </p:sp>
      <p:sp>
        <p:nvSpPr>
          <p:cNvPr id="6" name="Text 4"/>
          <p:cNvSpPr/>
          <p:nvPr/>
        </p:nvSpPr>
        <p:spPr>
          <a:xfrm>
            <a:off x="793790" y="5540693"/>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Rotten Tomatoes Movie Recommender</a:t>
            </a:r>
            <a:r>
              <a:rPr lang="en-US" sz="1750" dirty="0">
                <a:solidFill>
                  <a:srgbClr val="CFD0D8"/>
                </a:solidFill>
                <a:latin typeface="Roboto" pitchFamily="34" charset="0"/>
                <a:ea typeface="Roboto" pitchFamily="34" charset="-122"/>
                <a:cs typeface="Roboto" pitchFamily="34" charset="-120"/>
              </a:rPr>
              <a:t> - A content-based system that suggests movies based on user preferences and critical reviews.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6542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Reference</a:t>
            </a:r>
            <a:endParaRPr lang="en-US" sz="4450" dirty="0"/>
          </a:p>
        </p:txBody>
      </p:sp>
      <p:sp>
        <p:nvSpPr>
          <p:cNvPr id="4" name="Shape 1"/>
          <p:cNvSpPr/>
          <p:nvPr/>
        </p:nvSpPr>
        <p:spPr>
          <a:xfrm>
            <a:off x="6280190" y="2769513"/>
            <a:ext cx="510302" cy="510302"/>
          </a:xfrm>
          <a:prstGeom prst="roundRect">
            <a:avLst>
              <a:gd name="adj" fmla="val 18669"/>
            </a:avLst>
          </a:prstGeom>
          <a:solidFill>
            <a:srgbClr val="182567"/>
          </a:solidFill>
          <a:ln w="7620">
            <a:solidFill>
              <a:srgbClr val="313E80"/>
            </a:solidFill>
            <a:prstDash val="solid"/>
          </a:ln>
        </p:spPr>
      </p:sp>
      <p:sp>
        <p:nvSpPr>
          <p:cNvPr id="5" name="Text 2"/>
          <p:cNvSpPr/>
          <p:nvPr/>
        </p:nvSpPr>
        <p:spPr>
          <a:xfrm>
            <a:off x="6438662" y="2854523"/>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1</a:t>
            </a:r>
            <a:endParaRPr lang="en-US" sz="2650" dirty="0"/>
          </a:p>
        </p:txBody>
      </p:sp>
      <p:sp>
        <p:nvSpPr>
          <p:cNvPr id="6" name="Text 3"/>
          <p:cNvSpPr/>
          <p:nvPr/>
        </p:nvSpPr>
        <p:spPr>
          <a:xfrm>
            <a:off x="7017306" y="27695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Academic Literature</a:t>
            </a:r>
            <a:endParaRPr lang="en-US" sz="2200" dirty="0"/>
          </a:p>
        </p:txBody>
      </p:sp>
      <p:sp>
        <p:nvSpPr>
          <p:cNvPr id="7" name="Text 4"/>
          <p:cNvSpPr/>
          <p:nvPr/>
        </p:nvSpPr>
        <p:spPr>
          <a:xfrm>
            <a:off x="7017306" y="3259931"/>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The system's design and implementation is based on research from peer-reviewed publications.</a:t>
            </a:r>
            <a:endParaRPr lang="en-US" sz="1750" dirty="0"/>
          </a:p>
        </p:txBody>
      </p:sp>
      <p:sp>
        <p:nvSpPr>
          <p:cNvPr id="8" name="Shape 5"/>
          <p:cNvSpPr/>
          <p:nvPr/>
        </p:nvSpPr>
        <p:spPr>
          <a:xfrm>
            <a:off x="10171867" y="2769513"/>
            <a:ext cx="510302" cy="510302"/>
          </a:xfrm>
          <a:prstGeom prst="roundRect">
            <a:avLst>
              <a:gd name="adj" fmla="val 18669"/>
            </a:avLst>
          </a:prstGeom>
          <a:solidFill>
            <a:srgbClr val="182567"/>
          </a:solidFill>
          <a:ln w="7620">
            <a:solidFill>
              <a:srgbClr val="313E80"/>
            </a:solidFill>
            <a:prstDash val="solid"/>
          </a:ln>
        </p:spPr>
      </p:sp>
      <p:sp>
        <p:nvSpPr>
          <p:cNvPr id="9" name="Text 6"/>
          <p:cNvSpPr/>
          <p:nvPr/>
        </p:nvSpPr>
        <p:spPr>
          <a:xfrm>
            <a:off x="10330339" y="2854523"/>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2</a:t>
            </a:r>
            <a:endParaRPr lang="en-US" sz="2650" dirty="0"/>
          </a:p>
        </p:txBody>
      </p:sp>
      <p:sp>
        <p:nvSpPr>
          <p:cNvPr id="10" name="Text 7"/>
          <p:cNvSpPr/>
          <p:nvPr/>
        </p:nvSpPr>
        <p:spPr>
          <a:xfrm>
            <a:off x="10908983" y="2769513"/>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Industry Best Practices</a:t>
            </a:r>
            <a:endParaRPr lang="en-US" sz="2200" dirty="0"/>
          </a:p>
        </p:txBody>
      </p:sp>
      <p:sp>
        <p:nvSpPr>
          <p:cNvPr id="11" name="Text 8"/>
          <p:cNvSpPr/>
          <p:nvPr/>
        </p:nvSpPr>
        <p:spPr>
          <a:xfrm>
            <a:off x="10908983" y="3614261"/>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Real-world examples and case studies from leading companies in the movie industry.</a:t>
            </a:r>
            <a:endParaRPr lang="en-US" sz="1750" dirty="0"/>
          </a:p>
        </p:txBody>
      </p:sp>
      <p:sp>
        <p:nvSpPr>
          <p:cNvPr id="12" name="Shape 9"/>
          <p:cNvSpPr/>
          <p:nvPr/>
        </p:nvSpPr>
        <p:spPr>
          <a:xfrm>
            <a:off x="6280190" y="5547836"/>
            <a:ext cx="510302" cy="510302"/>
          </a:xfrm>
          <a:prstGeom prst="roundRect">
            <a:avLst>
              <a:gd name="adj" fmla="val 18669"/>
            </a:avLst>
          </a:prstGeom>
          <a:solidFill>
            <a:srgbClr val="182567"/>
          </a:solidFill>
          <a:ln w="7620">
            <a:solidFill>
              <a:srgbClr val="313E80"/>
            </a:solidFill>
            <a:prstDash val="solid"/>
          </a:ln>
        </p:spPr>
      </p:sp>
      <p:sp>
        <p:nvSpPr>
          <p:cNvPr id="13" name="Text 10"/>
          <p:cNvSpPr/>
          <p:nvPr/>
        </p:nvSpPr>
        <p:spPr>
          <a:xfrm>
            <a:off x="6438662" y="5632847"/>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3</a:t>
            </a:r>
            <a:endParaRPr lang="en-US" sz="2650" dirty="0"/>
          </a:p>
        </p:txBody>
      </p:sp>
      <p:sp>
        <p:nvSpPr>
          <p:cNvPr id="14" name="Text 11"/>
          <p:cNvSpPr/>
          <p:nvPr/>
        </p:nvSpPr>
        <p:spPr>
          <a:xfrm>
            <a:off x="7017306" y="5547836"/>
            <a:ext cx="3202067"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Continuous Improvement</a:t>
            </a:r>
            <a:endParaRPr lang="en-US" sz="2200" dirty="0"/>
          </a:p>
        </p:txBody>
      </p:sp>
      <p:sp>
        <p:nvSpPr>
          <p:cNvPr id="15" name="Text 12"/>
          <p:cNvSpPr/>
          <p:nvPr/>
        </p:nvSpPr>
        <p:spPr>
          <a:xfrm>
            <a:off x="7017306" y="6038255"/>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The system incorporates feedback and updates to enhance its recommendation accuracy over time.</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2886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Requirements</a:t>
            </a:r>
            <a:endParaRPr lang="en-US" sz="4450" dirty="0"/>
          </a:p>
        </p:txBody>
      </p:sp>
      <p:sp>
        <p:nvSpPr>
          <p:cNvPr id="4" name="Shape 1"/>
          <p:cNvSpPr/>
          <p:nvPr/>
        </p:nvSpPr>
        <p:spPr>
          <a:xfrm>
            <a:off x="793790" y="2477810"/>
            <a:ext cx="3664863" cy="2410897"/>
          </a:xfrm>
          <a:prstGeom prst="roundRect">
            <a:avLst>
              <a:gd name="adj" fmla="val 3952"/>
            </a:avLst>
          </a:prstGeom>
          <a:solidFill>
            <a:srgbClr val="182567"/>
          </a:solidFill>
          <a:ln w="7620">
            <a:solidFill>
              <a:srgbClr val="313E80"/>
            </a:solidFill>
            <a:prstDash val="solid"/>
          </a:ln>
        </p:spPr>
      </p:sp>
      <p:sp>
        <p:nvSpPr>
          <p:cNvPr id="5" name="Text 2"/>
          <p:cNvSpPr/>
          <p:nvPr/>
        </p:nvSpPr>
        <p:spPr>
          <a:xfrm>
            <a:off x="1028224" y="271224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Movie Database</a:t>
            </a:r>
            <a:endParaRPr lang="en-US" sz="2200" dirty="0"/>
          </a:p>
        </p:txBody>
      </p:sp>
      <p:sp>
        <p:nvSpPr>
          <p:cNvPr id="6" name="Text 3"/>
          <p:cNvSpPr/>
          <p:nvPr/>
        </p:nvSpPr>
        <p:spPr>
          <a:xfrm>
            <a:off x="1028224" y="3202662"/>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A comprehensive database of movie metadata, including titles, descriptions, genres, and cast information.</a:t>
            </a:r>
            <a:endParaRPr lang="en-US" sz="1750" dirty="0"/>
          </a:p>
        </p:txBody>
      </p:sp>
      <p:sp>
        <p:nvSpPr>
          <p:cNvPr id="7" name="Shape 4"/>
          <p:cNvSpPr/>
          <p:nvPr/>
        </p:nvSpPr>
        <p:spPr>
          <a:xfrm>
            <a:off x="4685467" y="2477810"/>
            <a:ext cx="3664863" cy="2410897"/>
          </a:xfrm>
          <a:prstGeom prst="roundRect">
            <a:avLst>
              <a:gd name="adj" fmla="val 3952"/>
            </a:avLst>
          </a:prstGeom>
          <a:solidFill>
            <a:srgbClr val="182567"/>
          </a:solidFill>
          <a:ln w="7620">
            <a:solidFill>
              <a:srgbClr val="313E80"/>
            </a:solidFill>
            <a:prstDash val="solid"/>
          </a:ln>
        </p:spPr>
      </p:sp>
      <p:sp>
        <p:nvSpPr>
          <p:cNvPr id="8" name="Text 5"/>
          <p:cNvSpPr/>
          <p:nvPr/>
        </p:nvSpPr>
        <p:spPr>
          <a:xfrm>
            <a:off x="4919901" y="271224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User Profiles</a:t>
            </a:r>
            <a:endParaRPr lang="en-US" sz="2200" dirty="0"/>
          </a:p>
        </p:txBody>
      </p:sp>
      <p:sp>
        <p:nvSpPr>
          <p:cNvPr id="9" name="Text 6"/>
          <p:cNvSpPr/>
          <p:nvPr/>
        </p:nvSpPr>
        <p:spPr>
          <a:xfrm>
            <a:off x="4919901" y="3202662"/>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The ability to create and maintain user profiles based on their viewing history and preferences.</a:t>
            </a:r>
            <a:endParaRPr lang="en-US" sz="1750" dirty="0"/>
          </a:p>
        </p:txBody>
      </p:sp>
      <p:sp>
        <p:nvSpPr>
          <p:cNvPr id="10" name="Shape 7"/>
          <p:cNvSpPr/>
          <p:nvPr/>
        </p:nvSpPr>
        <p:spPr>
          <a:xfrm>
            <a:off x="793790" y="5115520"/>
            <a:ext cx="7556421" cy="1685092"/>
          </a:xfrm>
          <a:prstGeom prst="roundRect">
            <a:avLst>
              <a:gd name="adj" fmla="val 5654"/>
            </a:avLst>
          </a:prstGeom>
          <a:solidFill>
            <a:srgbClr val="182567"/>
          </a:solidFill>
          <a:ln w="7620">
            <a:solidFill>
              <a:srgbClr val="313E80"/>
            </a:solidFill>
            <a:prstDash val="solid"/>
          </a:ln>
        </p:spPr>
      </p:sp>
      <p:sp>
        <p:nvSpPr>
          <p:cNvPr id="11" name="Text 8"/>
          <p:cNvSpPr/>
          <p:nvPr/>
        </p:nvSpPr>
        <p:spPr>
          <a:xfrm>
            <a:off x="1028224" y="5349954"/>
            <a:ext cx="3563779"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Recommendation Algorithm</a:t>
            </a:r>
            <a:endParaRPr lang="en-US" sz="2200" dirty="0"/>
          </a:p>
        </p:txBody>
      </p:sp>
      <p:sp>
        <p:nvSpPr>
          <p:cNvPr id="12" name="Text 9"/>
          <p:cNvSpPr/>
          <p:nvPr/>
        </p:nvSpPr>
        <p:spPr>
          <a:xfrm>
            <a:off x="1028224" y="5840373"/>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A content-based algorithm that can analyze movie features and user data to provide personalized recommendations.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24244"/>
          </a:xfrm>
          <a:prstGeom prst="rect">
            <a:avLst/>
          </a:prstGeom>
        </p:spPr>
      </p:pic>
      <p:sp>
        <p:nvSpPr>
          <p:cNvPr id="3" name="Text 0"/>
          <p:cNvSpPr/>
          <p:nvPr/>
        </p:nvSpPr>
        <p:spPr>
          <a:xfrm>
            <a:off x="706755" y="3080147"/>
            <a:ext cx="5048488" cy="631031"/>
          </a:xfrm>
          <a:prstGeom prst="rect">
            <a:avLst/>
          </a:prstGeom>
          <a:noFill/>
          <a:ln/>
        </p:spPr>
        <p:txBody>
          <a:bodyPr wrap="none" lIns="0" tIns="0" rIns="0" bIns="0" rtlCol="0" anchor="t"/>
          <a:lstStyle/>
          <a:p>
            <a:pPr marL="0" indent="0">
              <a:lnSpc>
                <a:spcPts val="4950"/>
              </a:lnSpc>
              <a:buNone/>
            </a:pPr>
            <a:r>
              <a:rPr lang="en-US" sz="3950" dirty="0">
                <a:solidFill>
                  <a:srgbClr val="FFFFFF"/>
                </a:solidFill>
                <a:latin typeface="Roboto Medium" pitchFamily="34" charset="0"/>
                <a:ea typeface="Roboto Medium" pitchFamily="34" charset="-122"/>
                <a:cs typeface="Roboto Medium" pitchFamily="34" charset="-120"/>
              </a:rPr>
              <a:t>Methodology</a:t>
            </a:r>
            <a:endParaRPr lang="en-US" sz="3950" dirty="0"/>
          </a:p>
        </p:txBody>
      </p:sp>
      <p:sp>
        <p:nvSpPr>
          <p:cNvPr id="4" name="Shape 1"/>
          <p:cNvSpPr/>
          <p:nvPr/>
        </p:nvSpPr>
        <p:spPr>
          <a:xfrm>
            <a:off x="706755" y="6005393"/>
            <a:ext cx="13216890" cy="22860"/>
          </a:xfrm>
          <a:prstGeom prst="roundRect">
            <a:avLst>
              <a:gd name="adj" fmla="val 371025"/>
            </a:avLst>
          </a:prstGeom>
          <a:solidFill>
            <a:srgbClr val="313E80"/>
          </a:solidFill>
          <a:ln/>
        </p:spPr>
      </p:sp>
      <p:sp>
        <p:nvSpPr>
          <p:cNvPr id="5" name="Shape 2"/>
          <p:cNvSpPr/>
          <p:nvPr/>
        </p:nvSpPr>
        <p:spPr>
          <a:xfrm>
            <a:off x="3949065" y="5298638"/>
            <a:ext cx="22860" cy="706755"/>
          </a:xfrm>
          <a:prstGeom prst="roundRect">
            <a:avLst>
              <a:gd name="adj" fmla="val 371025"/>
            </a:avLst>
          </a:prstGeom>
          <a:solidFill>
            <a:srgbClr val="313E80"/>
          </a:solidFill>
          <a:ln/>
        </p:spPr>
      </p:sp>
      <p:sp>
        <p:nvSpPr>
          <p:cNvPr id="6" name="Shape 3"/>
          <p:cNvSpPr/>
          <p:nvPr/>
        </p:nvSpPr>
        <p:spPr>
          <a:xfrm>
            <a:off x="3733324" y="5778222"/>
            <a:ext cx="454343" cy="454343"/>
          </a:xfrm>
          <a:prstGeom prst="roundRect">
            <a:avLst>
              <a:gd name="adj" fmla="val 18668"/>
            </a:avLst>
          </a:prstGeom>
          <a:solidFill>
            <a:srgbClr val="182567"/>
          </a:solidFill>
          <a:ln w="7620">
            <a:solidFill>
              <a:srgbClr val="313E80"/>
            </a:solidFill>
            <a:prstDash val="solid"/>
          </a:ln>
        </p:spPr>
      </p:sp>
      <p:sp>
        <p:nvSpPr>
          <p:cNvPr id="7" name="Text 4"/>
          <p:cNvSpPr/>
          <p:nvPr/>
        </p:nvSpPr>
        <p:spPr>
          <a:xfrm>
            <a:off x="3874413" y="5853946"/>
            <a:ext cx="172164" cy="302895"/>
          </a:xfrm>
          <a:prstGeom prst="rect">
            <a:avLst/>
          </a:prstGeom>
          <a:noFill/>
          <a:ln/>
        </p:spPr>
        <p:txBody>
          <a:bodyPr wrap="none" lIns="0" tIns="0" rIns="0" bIns="0" rtlCol="0" anchor="t"/>
          <a:lstStyle/>
          <a:p>
            <a:pPr marL="0" indent="0" algn="ctr">
              <a:lnSpc>
                <a:spcPts val="2350"/>
              </a:lnSpc>
              <a:buNone/>
            </a:pPr>
            <a:r>
              <a:rPr lang="en-US" sz="2350" dirty="0">
                <a:solidFill>
                  <a:srgbClr val="CFD0D8"/>
                </a:solidFill>
                <a:latin typeface="Roboto Medium" pitchFamily="34" charset="0"/>
                <a:ea typeface="Roboto Medium" pitchFamily="34" charset="-122"/>
                <a:cs typeface="Roboto Medium" pitchFamily="34" charset="-120"/>
              </a:rPr>
              <a:t>1</a:t>
            </a:r>
            <a:endParaRPr lang="en-US" sz="2350" dirty="0"/>
          </a:p>
        </p:txBody>
      </p:sp>
      <p:sp>
        <p:nvSpPr>
          <p:cNvPr id="8" name="Text 5"/>
          <p:cNvSpPr/>
          <p:nvPr/>
        </p:nvSpPr>
        <p:spPr>
          <a:xfrm>
            <a:off x="2698313" y="4014073"/>
            <a:ext cx="2524244" cy="315516"/>
          </a:xfrm>
          <a:prstGeom prst="rect">
            <a:avLst/>
          </a:prstGeom>
          <a:noFill/>
          <a:ln/>
        </p:spPr>
        <p:txBody>
          <a:bodyPr wrap="none" lIns="0" tIns="0" rIns="0" bIns="0" rtlCol="0" anchor="t"/>
          <a:lstStyle/>
          <a:p>
            <a:pPr marL="0" indent="0" algn="ctr">
              <a:lnSpc>
                <a:spcPts val="2450"/>
              </a:lnSpc>
              <a:buNone/>
            </a:pPr>
            <a:r>
              <a:rPr lang="en-US" sz="1950" dirty="0">
                <a:solidFill>
                  <a:srgbClr val="CFD0D8"/>
                </a:solidFill>
                <a:latin typeface="Roboto Medium" pitchFamily="34" charset="0"/>
                <a:ea typeface="Roboto Medium" pitchFamily="34" charset="-122"/>
                <a:cs typeface="Roboto Medium" pitchFamily="34" charset="-120"/>
              </a:rPr>
              <a:t>Data Acquisition</a:t>
            </a:r>
            <a:endParaRPr lang="en-US" sz="1950" dirty="0"/>
          </a:p>
        </p:txBody>
      </p:sp>
      <p:sp>
        <p:nvSpPr>
          <p:cNvPr id="9" name="Text 6"/>
          <p:cNvSpPr/>
          <p:nvPr/>
        </p:nvSpPr>
        <p:spPr>
          <a:xfrm>
            <a:off x="908685" y="4450675"/>
            <a:ext cx="6103620" cy="646033"/>
          </a:xfrm>
          <a:prstGeom prst="rect">
            <a:avLst/>
          </a:prstGeom>
          <a:noFill/>
          <a:ln/>
        </p:spPr>
        <p:txBody>
          <a:bodyPr wrap="square" lIns="0" tIns="0" rIns="0" bIns="0" rtlCol="0" anchor="t"/>
          <a:lstStyle/>
          <a:p>
            <a:pPr marL="0" indent="0" algn="ctr">
              <a:lnSpc>
                <a:spcPts val="2500"/>
              </a:lnSpc>
              <a:buNone/>
            </a:pPr>
            <a:r>
              <a:rPr lang="en-US" sz="1550" dirty="0">
                <a:solidFill>
                  <a:srgbClr val="CFD0D8"/>
                </a:solidFill>
                <a:latin typeface="Roboto" pitchFamily="34" charset="0"/>
                <a:ea typeface="Roboto" pitchFamily="34" charset="-122"/>
                <a:cs typeface="Roboto" pitchFamily="34" charset="-120"/>
              </a:rPr>
              <a:t>Gather relevant movie data and user preferences from various sources.</a:t>
            </a:r>
            <a:endParaRPr lang="en-US" sz="1550" dirty="0"/>
          </a:p>
        </p:txBody>
      </p:sp>
      <p:sp>
        <p:nvSpPr>
          <p:cNvPr id="10" name="Shape 7"/>
          <p:cNvSpPr/>
          <p:nvPr/>
        </p:nvSpPr>
        <p:spPr>
          <a:xfrm>
            <a:off x="7303770" y="6005393"/>
            <a:ext cx="22860" cy="706755"/>
          </a:xfrm>
          <a:prstGeom prst="roundRect">
            <a:avLst>
              <a:gd name="adj" fmla="val 371025"/>
            </a:avLst>
          </a:prstGeom>
          <a:solidFill>
            <a:srgbClr val="313E80"/>
          </a:solidFill>
          <a:ln/>
        </p:spPr>
      </p:sp>
      <p:sp>
        <p:nvSpPr>
          <p:cNvPr id="11" name="Shape 8"/>
          <p:cNvSpPr/>
          <p:nvPr/>
        </p:nvSpPr>
        <p:spPr>
          <a:xfrm>
            <a:off x="7088029" y="5778222"/>
            <a:ext cx="454343" cy="454343"/>
          </a:xfrm>
          <a:prstGeom prst="roundRect">
            <a:avLst>
              <a:gd name="adj" fmla="val 18668"/>
            </a:avLst>
          </a:prstGeom>
          <a:solidFill>
            <a:srgbClr val="182567"/>
          </a:solidFill>
          <a:ln w="7620">
            <a:solidFill>
              <a:srgbClr val="313E80"/>
            </a:solidFill>
            <a:prstDash val="solid"/>
          </a:ln>
        </p:spPr>
      </p:sp>
      <p:sp>
        <p:nvSpPr>
          <p:cNvPr id="12" name="Text 9"/>
          <p:cNvSpPr/>
          <p:nvPr/>
        </p:nvSpPr>
        <p:spPr>
          <a:xfrm>
            <a:off x="7229118" y="5853946"/>
            <a:ext cx="172164" cy="302895"/>
          </a:xfrm>
          <a:prstGeom prst="rect">
            <a:avLst/>
          </a:prstGeom>
          <a:noFill/>
          <a:ln/>
        </p:spPr>
        <p:txBody>
          <a:bodyPr wrap="none" lIns="0" tIns="0" rIns="0" bIns="0" rtlCol="0" anchor="t"/>
          <a:lstStyle/>
          <a:p>
            <a:pPr marL="0" indent="0" algn="ctr">
              <a:lnSpc>
                <a:spcPts val="2350"/>
              </a:lnSpc>
              <a:buNone/>
            </a:pPr>
            <a:r>
              <a:rPr lang="en-US" sz="2350" dirty="0">
                <a:solidFill>
                  <a:srgbClr val="CFD0D8"/>
                </a:solidFill>
                <a:latin typeface="Roboto Medium" pitchFamily="34" charset="0"/>
                <a:ea typeface="Roboto Medium" pitchFamily="34" charset="-122"/>
                <a:cs typeface="Roboto Medium" pitchFamily="34" charset="-120"/>
              </a:rPr>
              <a:t>2</a:t>
            </a:r>
            <a:endParaRPr lang="en-US" sz="2350" dirty="0"/>
          </a:p>
        </p:txBody>
      </p:sp>
      <p:sp>
        <p:nvSpPr>
          <p:cNvPr id="13" name="Text 10"/>
          <p:cNvSpPr/>
          <p:nvPr/>
        </p:nvSpPr>
        <p:spPr>
          <a:xfrm>
            <a:off x="6053018" y="6914078"/>
            <a:ext cx="2524244" cy="315516"/>
          </a:xfrm>
          <a:prstGeom prst="rect">
            <a:avLst/>
          </a:prstGeom>
          <a:noFill/>
          <a:ln/>
        </p:spPr>
        <p:txBody>
          <a:bodyPr wrap="none" lIns="0" tIns="0" rIns="0" bIns="0" rtlCol="0" anchor="t"/>
          <a:lstStyle/>
          <a:p>
            <a:pPr marL="0" indent="0" algn="ctr">
              <a:lnSpc>
                <a:spcPts val="2450"/>
              </a:lnSpc>
              <a:buNone/>
            </a:pPr>
            <a:r>
              <a:rPr lang="en-US" sz="1950" dirty="0">
                <a:solidFill>
                  <a:srgbClr val="CFD0D8"/>
                </a:solidFill>
                <a:latin typeface="Roboto Medium" pitchFamily="34" charset="0"/>
                <a:ea typeface="Roboto Medium" pitchFamily="34" charset="-122"/>
                <a:cs typeface="Roboto Medium" pitchFamily="34" charset="-120"/>
              </a:rPr>
              <a:t>Feature Extraction</a:t>
            </a:r>
            <a:endParaRPr lang="en-US" sz="1950" dirty="0"/>
          </a:p>
        </p:txBody>
      </p:sp>
      <p:sp>
        <p:nvSpPr>
          <p:cNvPr id="14" name="Text 11"/>
          <p:cNvSpPr/>
          <p:nvPr/>
        </p:nvSpPr>
        <p:spPr>
          <a:xfrm>
            <a:off x="4263390" y="7350681"/>
            <a:ext cx="6103620" cy="323017"/>
          </a:xfrm>
          <a:prstGeom prst="rect">
            <a:avLst/>
          </a:prstGeom>
          <a:noFill/>
          <a:ln/>
        </p:spPr>
        <p:txBody>
          <a:bodyPr wrap="none" lIns="0" tIns="0" rIns="0" bIns="0" rtlCol="0" anchor="t"/>
          <a:lstStyle/>
          <a:p>
            <a:pPr marL="0" indent="0" algn="ctr">
              <a:lnSpc>
                <a:spcPts val="2500"/>
              </a:lnSpc>
              <a:buNone/>
            </a:pPr>
            <a:r>
              <a:rPr lang="en-US" sz="1550" dirty="0">
                <a:solidFill>
                  <a:srgbClr val="CFD0D8"/>
                </a:solidFill>
                <a:latin typeface="Roboto" pitchFamily="34" charset="0"/>
                <a:ea typeface="Roboto" pitchFamily="34" charset="-122"/>
                <a:cs typeface="Roboto" pitchFamily="34" charset="-120"/>
              </a:rPr>
              <a:t>Analyze and extract meaningful attributes from the movie data.</a:t>
            </a:r>
            <a:endParaRPr lang="en-US" sz="1550" dirty="0"/>
          </a:p>
        </p:txBody>
      </p:sp>
      <p:sp>
        <p:nvSpPr>
          <p:cNvPr id="15" name="Shape 12"/>
          <p:cNvSpPr/>
          <p:nvPr/>
        </p:nvSpPr>
        <p:spPr>
          <a:xfrm>
            <a:off x="10658475" y="5298638"/>
            <a:ext cx="22860" cy="706755"/>
          </a:xfrm>
          <a:prstGeom prst="roundRect">
            <a:avLst>
              <a:gd name="adj" fmla="val 371025"/>
            </a:avLst>
          </a:prstGeom>
          <a:solidFill>
            <a:srgbClr val="313E80"/>
          </a:solidFill>
          <a:ln/>
        </p:spPr>
      </p:sp>
      <p:sp>
        <p:nvSpPr>
          <p:cNvPr id="16" name="Shape 13"/>
          <p:cNvSpPr/>
          <p:nvPr/>
        </p:nvSpPr>
        <p:spPr>
          <a:xfrm>
            <a:off x="10442734" y="5778222"/>
            <a:ext cx="454343" cy="454343"/>
          </a:xfrm>
          <a:prstGeom prst="roundRect">
            <a:avLst>
              <a:gd name="adj" fmla="val 18668"/>
            </a:avLst>
          </a:prstGeom>
          <a:solidFill>
            <a:srgbClr val="182567"/>
          </a:solidFill>
          <a:ln w="7620">
            <a:solidFill>
              <a:srgbClr val="313E80"/>
            </a:solidFill>
            <a:prstDash val="solid"/>
          </a:ln>
        </p:spPr>
      </p:sp>
      <p:sp>
        <p:nvSpPr>
          <p:cNvPr id="17" name="Text 14"/>
          <p:cNvSpPr/>
          <p:nvPr/>
        </p:nvSpPr>
        <p:spPr>
          <a:xfrm>
            <a:off x="10583823" y="5853946"/>
            <a:ext cx="172164" cy="302895"/>
          </a:xfrm>
          <a:prstGeom prst="rect">
            <a:avLst/>
          </a:prstGeom>
          <a:noFill/>
          <a:ln/>
        </p:spPr>
        <p:txBody>
          <a:bodyPr wrap="none" lIns="0" tIns="0" rIns="0" bIns="0" rtlCol="0" anchor="t"/>
          <a:lstStyle/>
          <a:p>
            <a:pPr marL="0" indent="0" algn="ctr">
              <a:lnSpc>
                <a:spcPts val="2350"/>
              </a:lnSpc>
              <a:buNone/>
            </a:pPr>
            <a:r>
              <a:rPr lang="en-US" sz="2350" dirty="0">
                <a:solidFill>
                  <a:srgbClr val="CFD0D8"/>
                </a:solidFill>
                <a:latin typeface="Roboto Medium" pitchFamily="34" charset="0"/>
                <a:ea typeface="Roboto Medium" pitchFamily="34" charset="-122"/>
                <a:cs typeface="Roboto Medium" pitchFamily="34" charset="-120"/>
              </a:rPr>
              <a:t>3</a:t>
            </a:r>
            <a:endParaRPr lang="en-US" sz="2350" dirty="0"/>
          </a:p>
        </p:txBody>
      </p:sp>
      <p:sp>
        <p:nvSpPr>
          <p:cNvPr id="18" name="Text 15"/>
          <p:cNvSpPr/>
          <p:nvPr/>
        </p:nvSpPr>
        <p:spPr>
          <a:xfrm>
            <a:off x="9407723" y="4337090"/>
            <a:ext cx="2524244" cy="315516"/>
          </a:xfrm>
          <a:prstGeom prst="rect">
            <a:avLst/>
          </a:prstGeom>
          <a:noFill/>
          <a:ln/>
        </p:spPr>
        <p:txBody>
          <a:bodyPr wrap="none" lIns="0" tIns="0" rIns="0" bIns="0" rtlCol="0" anchor="t"/>
          <a:lstStyle/>
          <a:p>
            <a:pPr marL="0" indent="0" algn="ctr">
              <a:lnSpc>
                <a:spcPts val="2450"/>
              </a:lnSpc>
              <a:buNone/>
            </a:pPr>
            <a:r>
              <a:rPr lang="en-US" sz="1950" dirty="0">
                <a:solidFill>
                  <a:srgbClr val="CFD0D8"/>
                </a:solidFill>
                <a:latin typeface="Roboto Medium" pitchFamily="34" charset="0"/>
                <a:ea typeface="Roboto Medium" pitchFamily="34" charset="-122"/>
                <a:cs typeface="Roboto Medium" pitchFamily="34" charset="-120"/>
              </a:rPr>
              <a:t>Similarity Calculation</a:t>
            </a:r>
            <a:endParaRPr lang="en-US" sz="1950" dirty="0"/>
          </a:p>
        </p:txBody>
      </p:sp>
      <p:sp>
        <p:nvSpPr>
          <p:cNvPr id="19" name="Text 16"/>
          <p:cNvSpPr/>
          <p:nvPr/>
        </p:nvSpPr>
        <p:spPr>
          <a:xfrm>
            <a:off x="7618095" y="4773692"/>
            <a:ext cx="6103620" cy="323017"/>
          </a:xfrm>
          <a:prstGeom prst="rect">
            <a:avLst/>
          </a:prstGeom>
          <a:noFill/>
          <a:ln/>
        </p:spPr>
        <p:txBody>
          <a:bodyPr wrap="none" lIns="0" tIns="0" rIns="0" bIns="0" rtlCol="0" anchor="t"/>
          <a:lstStyle/>
          <a:p>
            <a:pPr marL="0" indent="0" algn="ctr">
              <a:lnSpc>
                <a:spcPts val="2500"/>
              </a:lnSpc>
              <a:buNone/>
            </a:pPr>
            <a:r>
              <a:rPr lang="en-US" sz="1550" dirty="0">
                <a:solidFill>
                  <a:srgbClr val="CFD0D8"/>
                </a:solidFill>
                <a:latin typeface="Roboto" pitchFamily="34" charset="0"/>
                <a:ea typeface="Roboto" pitchFamily="34" charset="-122"/>
                <a:cs typeface="Roboto" pitchFamily="34" charset="-120"/>
              </a:rPr>
              <a:t>Determine the similarity between movies based on their features.</a:t>
            </a:r>
            <a:endParaRPr lang="en-US" sz="155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677</Words>
  <Application>Microsoft Office PowerPoint</Application>
  <PresentationFormat>Custom</PresentationFormat>
  <Paragraphs>97</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Roboto Medium</vt:lpstr>
      <vt:lpstr>Arial</vt:lpstr>
      <vt:lpstr>Roboto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CHV ADITHYA</cp:lastModifiedBy>
  <cp:revision>2</cp:revision>
  <dcterms:created xsi:type="dcterms:W3CDTF">2024-11-02T17:27:41Z</dcterms:created>
  <dcterms:modified xsi:type="dcterms:W3CDTF">2024-11-02T17:37:39Z</dcterms:modified>
</cp:coreProperties>
</file>